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75" r:id="rId9"/>
    <p:sldId id="276" r:id="rId10"/>
    <p:sldId id="263" r:id="rId11"/>
    <p:sldId id="264" r:id="rId12"/>
    <p:sldId id="266" r:id="rId13"/>
    <p:sldId id="267" r:id="rId14"/>
    <p:sldId id="265" r:id="rId15"/>
    <p:sldId id="269" r:id="rId16"/>
    <p:sldId id="270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4.8: Newton’s Law and Half 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6. Fruit flies are placed in a half-pink milk bottle with a banana (for food) and yeast plants (for food and to provide a stimulus to lay eggs). Suppose that the fruit fly populations after t days is: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A.  State the carrying capacity and growth rate.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The carrying capacity is the numerator of the Logistic function, so 	the carrying capacity is </a:t>
            </a:r>
            <a:r>
              <a:rPr lang="en-US" sz="2400" b="1" u="sng" dirty="0" smtClean="0">
                <a:solidFill>
                  <a:schemeClr val="tx1"/>
                </a:solidFill>
              </a:rPr>
              <a:t>230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2400" b="1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The growth rate is the |b|, so the growth rate is |0.37|, which is 	</a:t>
            </a:r>
            <a:r>
              <a:rPr lang="en-US" sz="2400" b="1" u="sng" dirty="0" smtClean="0">
                <a:solidFill>
                  <a:schemeClr val="tx1"/>
                </a:solidFill>
              </a:rPr>
              <a:t>37%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28" y="2311442"/>
            <a:ext cx="3010486" cy="103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30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6. Fruit flies are placed in a half-pink milk bottle with a banana (for food) and yeast plants (for food and to provide a stimulus to lay eggs). Suppose that the fruit fly populations after t days is: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B. Determine the initial population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28" y="2311442"/>
            <a:ext cx="3010486" cy="103666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77" y="4513532"/>
            <a:ext cx="9926435" cy="10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7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6. Fruit flies are placed in a half-pink milk bottle with a banana (for food) and yeast plants (for food and to provide a stimulus to lay eggs). Suppose that the fruit fly populations after t days is: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C. What is the population after 5 days?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28" y="2311442"/>
            <a:ext cx="3010486" cy="103666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65" y="4401655"/>
            <a:ext cx="8326012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8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6. Fruit flies are placed in a half-pink milk bottle with a banana (for food) and yeast plants (for food and to provide a stimulus to lay eggs). Suppose that the fruit fly populations after t days is: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D. How long does it take for the population to reach 180?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28" y="2311442"/>
            <a:ext cx="3010486" cy="103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62" y="624110"/>
            <a:ext cx="8915400" cy="2635051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62" y="3198496"/>
            <a:ext cx="3741460" cy="365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6. Fruit flies are placed in a half-pink milk bottle with a banana (for food) and yeast plants (for food and to provide a stimulus to lay eggs). Suppose that the fruit fly populations after t days is: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. How long does it take for the population to reach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one-half of its carrying capacity?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                                                                   </a:t>
            </a:r>
            <a:r>
              <a:rPr lang="en-US" sz="2400" b="1" u="sng" dirty="0" smtClean="0">
                <a:solidFill>
                  <a:srgbClr val="FF0000"/>
                </a:solidFill>
              </a:rPr>
              <a:t>Windows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                                                                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166" y="2133600"/>
            <a:ext cx="3010486" cy="83468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207" y="3838642"/>
            <a:ext cx="4610994" cy="30193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80960" y="4360984"/>
            <a:ext cx="27767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min   0        </a:t>
            </a:r>
            <a:r>
              <a:rPr lang="en-US" dirty="0" err="1" smtClean="0"/>
              <a:t>Ymin</a:t>
            </a:r>
            <a:r>
              <a:rPr lang="en-US" dirty="0" smtClean="0"/>
              <a:t>  0</a:t>
            </a:r>
          </a:p>
          <a:p>
            <a:r>
              <a:rPr lang="en-US" dirty="0" smtClean="0"/>
              <a:t>X max 25       </a:t>
            </a:r>
            <a:r>
              <a:rPr lang="en-US" dirty="0" err="1" smtClean="0"/>
              <a:t>Ymax</a:t>
            </a:r>
            <a:r>
              <a:rPr lang="en-US" dirty="0" smtClean="0"/>
              <a:t> 250</a:t>
            </a:r>
          </a:p>
          <a:p>
            <a:r>
              <a:rPr lang="en-US" dirty="0" smtClean="0"/>
              <a:t>X </a:t>
            </a:r>
            <a:r>
              <a:rPr lang="en-US" dirty="0" err="1" smtClean="0"/>
              <a:t>scl</a:t>
            </a:r>
            <a:r>
              <a:rPr lang="en-US" dirty="0" smtClean="0"/>
              <a:t>    5         </a:t>
            </a:r>
            <a:r>
              <a:rPr lang="en-US" dirty="0" err="1" smtClean="0"/>
              <a:t>Yscl</a:t>
            </a:r>
            <a:r>
              <a:rPr lang="en-US" dirty="0" smtClean="0"/>
              <a:t>    50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7. Wood products can be classified by their life span. The percentage of remaining wood products with long life spans after t years is given by: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A. What is the decay rate?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The decay rate is |b| = |-0.0581| = </a:t>
            </a:r>
            <a:r>
              <a:rPr lang="en-US" sz="2400" b="1" u="sng" dirty="0" smtClean="0">
                <a:solidFill>
                  <a:schemeClr val="tx1"/>
                </a:solidFill>
              </a:rPr>
              <a:t>5.81%</a:t>
            </a:r>
            <a:endParaRPr lang="en-US" sz="2400" b="1" u="sng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2349304"/>
            <a:ext cx="3713871" cy="111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0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7. Wood products can be classified by their life span. The percentage of remaining wood products with long life spans after t years is given by: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B</a:t>
            </a:r>
            <a:r>
              <a:rPr lang="en-US" sz="2400" dirty="0" smtClean="0">
                <a:solidFill>
                  <a:srgbClr val="FF0000"/>
                </a:solidFill>
              </a:rPr>
              <a:t>. What is the percentage of remaining wood products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after 10 years?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04" y="2133600"/>
            <a:ext cx="3713871" cy="111134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743" y="4415039"/>
            <a:ext cx="9516803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8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7. Wood products can be classified by their life span. The percentage of remaining wood products with long life spans after t years is given by: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C. How long does it take for the percentage of remaining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wood products to reach 50%?</a:t>
            </a:r>
            <a:r>
              <a:rPr lang="en-US" sz="2400" dirty="0">
                <a:solidFill>
                  <a:srgbClr val="FF0000"/>
                </a:solidFill>
              </a:rPr>
              <a:t>	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04" y="2133600"/>
            <a:ext cx="3713871" cy="111134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378" y="4329322"/>
            <a:ext cx="6231456" cy="25286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72135" y="4304714"/>
            <a:ext cx="27572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Windows</a:t>
            </a:r>
          </a:p>
          <a:p>
            <a:pPr algn="ctr"/>
            <a:endParaRPr lang="en-US" u="sng" dirty="0" smtClean="0"/>
          </a:p>
          <a:p>
            <a:r>
              <a:rPr lang="en-US" dirty="0" err="1" smtClean="0"/>
              <a:t>xmin</a:t>
            </a:r>
            <a:r>
              <a:rPr lang="en-US" dirty="0" smtClean="0"/>
              <a:t>  0          </a:t>
            </a:r>
            <a:r>
              <a:rPr lang="en-US" dirty="0" err="1" smtClean="0"/>
              <a:t>Ymin</a:t>
            </a:r>
            <a:r>
              <a:rPr lang="en-US" dirty="0" smtClean="0"/>
              <a:t>  0</a:t>
            </a:r>
          </a:p>
          <a:p>
            <a:r>
              <a:rPr lang="en-US" dirty="0" err="1" smtClean="0"/>
              <a:t>Xmax</a:t>
            </a:r>
            <a:r>
              <a:rPr lang="en-US" dirty="0" smtClean="0"/>
              <a:t> 150     </a:t>
            </a:r>
            <a:r>
              <a:rPr lang="en-US" dirty="0" err="1" smtClean="0"/>
              <a:t>Ymax</a:t>
            </a:r>
            <a:r>
              <a:rPr lang="en-US" dirty="0" smtClean="0"/>
              <a:t>  100</a:t>
            </a:r>
          </a:p>
          <a:p>
            <a:r>
              <a:rPr lang="en-US" dirty="0" err="1" smtClean="0"/>
              <a:t>Xscl</a:t>
            </a:r>
            <a:r>
              <a:rPr lang="en-US" dirty="0" smtClean="0"/>
              <a:t>     30      </a:t>
            </a:r>
            <a:r>
              <a:rPr lang="en-US" dirty="0" err="1" smtClean="0"/>
              <a:t>Yscl</a:t>
            </a:r>
            <a:r>
              <a:rPr lang="en-US" dirty="0" smtClean="0"/>
              <a:t>     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42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An archaeological dig was conducted on the grounds of </a:t>
            </a:r>
            <a:r>
              <a:rPr lang="en-US" sz="2400" dirty="0" err="1" smtClean="0"/>
              <a:t>Methacton</a:t>
            </a:r>
            <a:r>
              <a:rPr lang="en-US" sz="2400" dirty="0" smtClean="0"/>
              <a:t> HS, where dinosaur remains were found, containing 1.67% of their original Carbon 14.  If the half life of carbon 14 is 5600 years, what was the approximate age of the dinosaur?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2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8" y="464234"/>
            <a:ext cx="10958732" cy="6091311"/>
          </a:xfrm>
        </p:spPr>
      </p:pic>
    </p:spTree>
    <p:extLst>
      <p:ext uri="{BB962C8B-B14F-4D97-AF65-F5344CB8AC3E}">
        <p14:creationId xmlns:p14="http://schemas.microsoft.com/office/powerpoint/2010/main" val="316995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A piece of coal is heated to 100°C and then is allowed to cool in a room whose air temperature is 30°C.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A. If the temperature of the coal is 80°C after 5 minutes, when will the temperature be 50°C?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24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A </a:t>
            </a:r>
            <a:r>
              <a:rPr lang="en-US" dirty="0"/>
              <a:t>piece of coal is heated to 100°C and then is allowed to cool in a room whose air temperature is 30°C.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B</a:t>
            </a:r>
            <a:r>
              <a:rPr lang="en-US" sz="2400" dirty="0" smtClean="0">
                <a:solidFill>
                  <a:srgbClr val="FF0000"/>
                </a:solidFill>
              </a:rPr>
              <a:t>. What is the temperature at 18.6 minutes?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61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858" y="46936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 A </a:t>
            </a:r>
            <a:r>
              <a:rPr lang="en-US" dirty="0"/>
              <a:t>piece of coal is heated to 100°C and then is allowed to cool in a room whose air temperature is 30°C.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C. </a:t>
            </a:r>
            <a:r>
              <a:rPr lang="en-US" sz="2400" dirty="0">
                <a:solidFill>
                  <a:srgbClr val="FF0000"/>
                </a:solidFill>
              </a:rPr>
              <a:t>What is the </a:t>
            </a:r>
            <a:r>
              <a:rPr lang="en-US" sz="2400" dirty="0" smtClean="0">
                <a:solidFill>
                  <a:srgbClr val="FF0000"/>
                </a:solidFill>
              </a:rPr>
              <a:t>elapsed time before the object reaches    	35ºC?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A </a:t>
            </a:r>
            <a:r>
              <a:rPr lang="en-US" dirty="0"/>
              <a:t>piece of coal is heated to 100°C and then is allowed to cool in a room whose air temperature is 30°C.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D. </a:t>
            </a:r>
            <a:r>
              <a:rPr lang="en-US" sz="2400" dirty="0">
                <a:solidFill>
                  <a:srgbClr val="FF0000"/>
                </a:solidFill>
              </a:rPr>
              <a:t>What </a:t>
            </a:r>
            <a:r>
              <a:rPr lang="en-US" sz="2400" dirty="0" smtClean="0">
                <a:solidFill>
                  <a:srgbClr val="FF0000"/>
                </a:solidFill>
              </a:rPr>
              <a:t>do you notice about the temperature as the time 	passes?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167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Logistical Model:</a:t>
            </a:r>
            <a:br>
              <a:rPr lang="en-US" dirty="0" smtClean="0"/>
            </a:br>
            <a:r>
              <a:rPr lang="en-US" sz="2700" dirty="0" smtClean="0">
                <a:solidFill>
                  <a:srgbClr val="FF0000"/>
                </a:solidFill>
              </a:rPr>
              <a:t>Describes situations where the growth or decay of the dependent variable is limited (ex. Population growth)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323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In a </a:t>
            </a:r>
            <a:r>
              <a:rPr lang="en-US" sz="2800" b="1" u="sng" dirty="0" smtClean="0"/>
              <a:t>logistic model</a:t>
            </a:r>
            <a:r>
              <a:rPr lang="en-US" sz="2800" dirty="0" smtClean="0"/>
              <a:t>, the population P, after time t obeys the equation: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Where </a:t>
            </a:r>
            <a:r>
              <a:rPr lang="en-US" sz="2400" dirty="0" err="1" smtClean="0"/>
              <a:t>a,b,&amp;c</a:t>
            </a:r>
            <a:r>
              <a:rPr lang="en-US" sz="2400" dirty="0" smtClean="0"/>
              <a:t> are constants, with c &gt; 0</a:t>
            </a:r>
          </a:p>
          <a:p>
            <a:r>
              <a:rPr lang="en-US" sz="2400" b="1" dirty="0" smtClean="0"/>
              <a:t>Growth model</a:t>
            </a:r>
            <a:r>
              <a:rPr lang="en-US" sz="2400" dirty="0" smtClean="0"/>
              <a:t>: If b &gt; 0</a:t>
            </a:r>
          </a:p>
          <a:p>
            <a:r>
              <a:rPr lang="en-US" sz="2400" b="1" dirty="0" smtClean="0"/>
              <a:t>Decay model</a:t>
            </a:r>
            <a:r>
              <a:rPr lang="en-US" sz="2400" dirty="0" smtClean="0"/>
              <a:t>: If b &lt; 0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46" y="3092472"/>
            <a:ext cx="3685736" cy="117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28135"/>
            <a:ext cx="12051323" cy="7357403"/>
          </a:xfrm>
        </p:spPr>
      </p:pic>
    </p:spTree>
    <p:extLst>
      <p:ext uri="{BB962C8B-B14F-4D97-AF65-F5344CB8AC3E}">
        <p14:creationId xmlns:p14="http://schemas.microsoft.com/office/powerpoint/2010/main" val="40384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2621</TotalTime>
  <Words>670</Words>
  <Application>Microsoft Office PowerPoint</Application>
  <PresentationFormat>Widescreen</PresentationFormat>
  <Paragraphs>99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Wingdings 3</vt:lpstr>
      <vt:lpstr>Wisp</vt:lpstr>
      <vt:lpstr>Microsoft Equation 3.0</vt:lpstr>
      <vt:lpstr>4.8: Newton’s Law and Half Life</vt:lpstr>
      <vt:lpstr>An archaeological dig was conducted on the grounds of Methacton HS, where dinosaur remains were found, containing 1.67% of their original Carbon 14.  If the half life of carbon 14 is 5600 years, what was the approximate age of the dinosaur?</vt:lpstr>
      <vt:lpstr>PowerPoint Presentation</vt:lpstr>
      <vt:lpstr>5. A piece of coal is heated to 100°C and then is allowed to cool in a room whose air temperature is 30°C.</vt:lpstr>
      <vt:lpstr>5. A piece of coal is heated to 100°C and then is allowed to cool in a room whose air temperature is 30°C.</vt:lpstr>
      <vt:lpstr>5. A piece of coal is heated to 100°C and then is allowed to cool in a room whose air temperature is 30°C.</vt:lpstr>
      <vt:lpstr>5. A piece of coal is heated to 100°C and then is allowed to cool in a room whose air temperature is 30°C.</vt:lpstr>
      <vt:lpstr>Logistical Model: Describes situations where the growth or decay of the dependent variable is limited (ex. Population growth)</vt:lpstr>
      <vt:lpstr>PowerPoint Presentation</vt:lpstr>
      <vt:lpstr>6. Fruit flies are placed in a half-pink milk bottle with a banana (for food) and yeast plants (for food and to provide a stimulus to lay eggs). Suppose that the fruit fly populations after t days is: </vt:lpstr>
      <vt:lpstr>6. Fruit flies are placed in a half-pink milk bottle with a banana (for food) and yeast plants (for food and to provide a stimulus to lay eggs). Suppose that the fruit fly populations after t days is: </vt:lpstr>
      <vt:lpstr>6. Fruit flies are placed in a half-pink milk bottle with a banana (for food) and yeast plants (for food and to provide a stimulus to lay eggs). Suppose that the fruit fly populations after t days is: </vt:lpstr>
      <vt:lpstr>6. Fruit flies are placed in a half-pink milk bottle with a banana (for food) and yeast plants (for food and to provide a stimulus to lay eggs). Suppose that the fruit fly populations after t days is: </vt:lpstr>
      <vt:lpstr>PowerPoint Presentation</vt:lpstr>
      <vt:lpstr>6. Fruit flies are placed in a half-pink milk bottle with a banana (for food) and yeast plants (for food and to provide a stimulus to lay eggs). Suppose that the fruit fly populations after t days is: </vt:lpstr>
      <vt:lpstr>7. Wood products can be classified by their life span. The percentage of remaining wood products with long life spans after t years is given by: </vt:lpstr>
      <vt:lpstr>7. Wood products can be classified by their life span. The percentage of remaining wood products with long life spans after t years is given by: </vt:lpstr>
      <vt:lpstr>7. Wood products can be classified by their life span. The percentage of remaining wood products with long life spans after t years is given by: </vt:lpstr>
    </vt:vector>
  </TitlesOfParts>
  <Company>Methacton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4.8: Newton’s Law and Half Life</dc:title>
  <dc:creator>Pfeil, Jason</dc:creator>
  <cp:lastModifiedBy>Pfeil, Jason</cp:lastModifiedBy>
  <cp:revision>16</cp:revision>
  <dcterms:created xsi:type="dcterms:W3CDTF">2015-12-01T18:11:58Z</dcterms:created>
  <dcterms:modified xsi:type="dcterms:W3CDTF">2015-12-03T13:53:16Z</dcterms:modified>
</cp:coreProperties>
</file>